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59" r:id="rId4"/>
    <p:sldId id="262" r:id="rId5"/>
    <p:sldId id="260" r:id="rId6"/>
    <p:sldId id="261" r:id="rId7"/>
    <p:sldId id="263" r:id="rId8"/>
    <p:sldId id="266" r:id="rId9"/>
    <p:sldId id="265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A62C5D-E0AB-4E21-B31C-D3720C0DFD19}" v="1" dt="2026-07-04T11:18:26.8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4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dirty="0"/>
              <a:pPr/>
              <a:t>7/4/2026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7/4/2026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7/4/2026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7/4/2026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7/4/2026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7/4/2026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7/4/2026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305D2-5AFD-CAC2-6707-9132AF035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Meaning of </a:t>
            </a:r>
            <a:br>
              <a:rPr lang="en-IN" dirty="0"/>
            </a:br>
            <a:r>
              <a:rPr lang="en-IN" dirty="0"/>
              <a:t>E - invoicing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C84B00-CFE5-F287-4C4E-E2CA0C9BA4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E-invoicing refers to the electronic authentication of b2b invoices through the GST portal.</a:t>
            </a:r>
          </a:p>
          <a:p>
            <a:r>
              <a:rPr lang="en-IN" dirty="0"/>
              <a:t>It does not mean generating invoices directly on a government portal.</a:t>
            </a:r>
          </a:p>
          <a:p>
            <a:r>
              <a:rPr lang="en-IN" dirty="0"/>
              <a:t>Business generates invoices using their accounting software and upload invoice details to the invoice registration portal (IRP).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83000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F13C1-6126-8FF4-635A-0857E49CA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Objectives of E-invoicing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32BEF6-D25C-CD2F-3921-FF18FAB4C3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IN" dirty="0"/>
              <a:t>Standardization of invoice formats.</a:t>
            </a:r>
          </a:p>
          <a:p>
            <a:pPr lvl="0"/>
            <a:r>
              <a:rPr lang="en-IN" dirty="0"/>
              <a:t>Automation of GST return filing.</a:t>
            </a:r>
          </a:p>
          <a:p>
            <a:pPr lvl="0"/>
            <a:r>
              <a:rPr lang="en-IN" dirty="0"/>
              <a:t>Elimination of duplicate data entry.</a:t>
            </a:r>
          </a:p>
          <a:p>
            <a:pPr lvl="0"/>
            <a:r>
              <a:rPr lang="en-IN" dirty="0"/>
              <a:t>Improved accuracy and transparency.</a:t>
            </a:r>
          </a:p>
          <a:p>
            <a:pPr lvl="0"/>
            <a:r>
              <a:rPr lang="en-IN" dirty="0"/>
              <a:t>Better input tax credit matching.</a:t>
            </a:r>
          </a:p>
        </p:txBody>
      </p:sp>
    </p:spTree>
    <p:extLst>
      <p:ext uri="{BB962C8B-B14F-4D97-AF65-F5344CB8AC3E}">
        <p14:creationId xmlns:p14="http://schemas.microsoft.com/office/powerpoint/2010/main" val="1737143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DE12C-3010-92F0-F210-EF6B767CA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Process of E-invoicing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9F2EB7-E10F-2BB3-F08B-A7B2E91867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8447" y="521109"/>
            <a:ext cx="6281873" cy="5919019"/>
          </a:xfrm>
        </p:spPr>
        <p:txBody>
          <a:bodyPr>
            <a:normAutofit lnSpcReduction="10000"/>
          </a:bodyPr>
          <a:lstStyle/>
          <a:p>
            <a:r>
              <a:rPr lang="en-IN" dirty="0"/>
              <a:t>Supplier generates invoice using accounting software.</a:t>
            </a:r>
          </a:p>
          <a:p>
            <a:r>
              <a:rPr lang="en-IN" dirty="0"/>
              <a:t>                                       </a:t>
            </a:r>
          </a:p>
          <a:p>
            <a:r>
              <a:rPr lang="en-IN" dirty="0"/>
              <a:t>Invoice data is uploaded to the invoice registration portal.</a:t>
            </a:r>
          </a:p>
          <a:p>
            <a:r>
              <a:rPr lang="en-IN" dirty="0"/>
              <a:t>IRP validates invoice details.</a:t>
            </a:r>
          </a:p>
          <a:p>
            <a:r>
              <a:rPr lang="en-IN" dirty="0"/>
              <a:t>                                      </a:t>
            </a:r>
          </a:p>
          <a:p>
            <a:r>
              <a:rPr lang="en-IN" dirty="0"/>
              <a:t>Unique Invoice reference number (IRN) is generated. </a:t>
            </a:r>
          </a:p>
          <a:p>
            <a:r>
              <a:rPr lang="en-IN" dirty="0"/>
              <a:t>                                            </a:t>
            </a:r>
          </a:p>
          <a:p>
            <a:r>
              <a:rPr lang="en-IN" dirty="0"/>
              <a:t>QR code and digital signature are added</a:t>
            </a:r>
          </a:p>
          <a:p>
            <a:r>
              <a:rPr lang="en-IN" dirty="0"/>
              <a:t>                                          </a:t>
            </a:r>
          </a:p>
          <a:p>
            <a:r>
              <a:rPr lang="en-IN" dirty="0"/>
              <a:t>Invoice is returned to the supplier.</a:t>
            </a:r>
          </a:p>
          <a:p>
            <a:endParaRPr lang="en-IN" dirty="0"/>
          </a:p>
          <a:p>
            <a:r>
              <a:rPr lang="en-IN" dirty="0"/>
              <a:t>Information is automatically shared with GST and e-way bill system.</a:t>
            </a:r>
          </a:p>
          <a:p>
            <a:endParaRPr lang="en-IN" dirty="0"/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A502DAC9-DA46-40E5-C97B-6C3AFC715DCE}"/>
              </a:ext>
            </a:extLst>
          </p:cNvPr>
          <p:cNvSpPr/>
          <p:nvPr/>
        </p:nvSpPr>
        <p:spPr>
          <a:xfrm>
            <a:off x="7778488" y="1716958"/>
            <a:ext cx="219457" cy="432619"/>
          </a:xfrm>
          <a:prstGeom prst="downArrow">
            <a:avLst>
              <a:gd name="adj1" fmla="val 50000"/>
              <a:gd name="adj2" fmla="val 4772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900B2F05-8C36-58D0-B77B-32D53D6FFEE8}"/>
              </a:ext>
            </a:extLst>
          </p:cNvPr>
          <p:cNvSpPr/>
          <p:nvPr/>
        </p:nvSpPr>
        <p:spPr>
          <a:xfrm>
            <a:off x="7778488" y="2487579"/>
            <a:ext cx="219457" cy="432619"/>
          </a:xfrm>
          <a:prstGeom prst="downArrow">
            <a:avLst>
              <a:gd name="adj1" fmla="val 50000"/>
              <a:gd name="adj2" fmla="val 4772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1D0099F6-ABA1-25DC-71FE-3E309FA7E3EE}"/>
              </a:ext>
            </a:extLst>
          </p:cNvPr>
          <p:cNvSpPr/>
          <p:nvPr/>
        </p:nvSpPr>
        <p:spPr>
          <a:xfrm>
            <a:off x="7778488" y="935601"/>
            <a:ext cx="219457" cy="432619"/>
          </a:xfrm>
          <a:prstGeom prst="downArrow">
            <a:avLst>
              <a:gd name="adj1" fmla="val 50000"/>
              <a:gd name="adj2" fmla="val 4772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A708F526-F79D-117C-0547-52D8255631F7}"/>
              </a:ext>
            </a:extLst>
          </p:cNvPr>
          <p:cNvSpPr/>
          <p:nvPr/>
        </p:nvSpPr>
        <p:spPr>
          <a:xfrm>
            <a:off x="7778488" y="3264308"/>
            <a:ext cx="219457" cy="432619"/>
          </a:xfrm>
          <a:prstGeom prst="downArrow">
            <a:avLst>
              <a:gd name="adj1" fmla="val 50000"/>
              <a:gd name="adj2" fmla="val 4772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63DA2CDC-5A27-97DA-0427-1CD4606BB08E}"/>
              </a:ext>
            </a:extLst>
          </p:cNvPr>
          <p:cNvSpPr/>
          <p:nvPr/>
        </p:nvSpPr>
        <p:spPr>
          <a:xfrm>
            <a:off x="7778487" y="4181781"/>
            <a:ext cx="219457" cy="432619"/>
          </a:xfrm>
          <a:prstGeom prst="downArrow">
            <a:avLst>
              <a:gd name="adj1" fmla="val 50000"/>
              <a:gd name="adj2" fmla="val 4772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C2176B9A-E440-DC12-CF5F-D5A3643812B3}"/>
              </a:ext>
            </a:extLst>
          </p:cNvPr>
          <p:cNvSpPr/>
          <p:nvPr/>
        </p:nvSpPr>
        <p:spPr>
          <a:xfrm>
            <a:off x="7778487" y="4969914"/>
            <a:ext cx="219457" cy="432619"/>
          </a:xfrm>
          <a:prstGeom prst="downArrow">
            <a:avLst>
              <a:gd name="adj1" fmla="val 50000"/>
              <a:gd name="adj2" fmla="val 4772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677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F3F26-5759-8877-F4FB-FF5D06E78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Benefits of E-invoicing</a:t>
            </a:r>
            <a:br>
              <a:rPr lang="en-IN" dirty="0"/>
            </a:b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160A55-851E-6549-A070-E522237ACE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  <a:p>
            <a:r>
              <a:rPr lang="en-IN" dirty="0"/>
              <a:t>For business:</a:t>
            </a:r>
          </a:p>
          <a:p>
            <a:endParaRPr lang="en-I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5287B4-4A77-E069-2E54-5D31E3E561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2188280"/>
          </a:xfrm>
        </p:spPr>
        <p:txBody>
          <a:bodyPr>
            <a:normAutofit lnSpcReduction="10000"/>
          </a:bodyPr>
          <a:lstStyle/>
          <a:p>
            <a:pPr lvl="0"/>
            <a:r>
              <a:rPr lang="en-IN" dirty="0"/>
              <a:t>Faster invoice processing.</a:t>
            </a:r>
          </a:p>
          <a:p>
            <a:pPr lvl="0"/>
            <a:r>
              <a:rPr lang="en-IN" dirty="0"/>
              <a:t>Reduced errors.</a:t>
            </a:r>
          </a:p>
          <a:p>
            <a:pPr lvl="0"/>
            <a:r>
              <a:rPr lang="en-IN" dirty="0"/>
              <a:t>Simplified compliance.</a:t>
            </a:r>
          </a:p>
          <a:p>
            <a:pPr lvl="0"/>
            <a:r>
              <a:rPr lang="en-IN" dirty="0"/>
              <a:t>Easy reconciliation.</a:t>
            </a:r>
          </a:p>
          <a:p>
            <a:pPr lvl="0"/>
            <a:r>
              <a:rPr lang="en-IN" dirty="0"/>
              <a:t>Better cash flow management.</a:t>
            </a:r>
          </a:p>
          <a:p>
            <a:endParaRPr lang="en-IN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515A43-B04F-FDA5-5BFE-C25F11334E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18653" y="3831489"/>
            <a:ext cx="6264414" cy="685800"/>
          </a:xfrm>
        </p:spPr>
        <p:txBody>
          <a:bodyPr/>
          <a:lstStyle/>
          <a:p>
            <a:endParaRPr lang="en-IN" dirty="0"/>
          </a:p>
          <a:p>
            <a:r>
              <a:rPr lang="en-IN" dirty="0"/>
              <a:t>For government:</a:t>
            </a:r>
          </a:p>
          <a:p>
            <a:endParaRPr lang="en-IN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873C5B-215A-D592-761B-AAFA947D32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18447" y="4517289"/>
            <a:ext cx="6265588" cy="2089987"/>
          </a:xfrm>
        </p:spPr>
        <p:txBody>
          <a:bodyPr>
            <a:normAutofit lnSpcReduction="10000"/>
          </a:bodyPr>
          <a:lstStyle/>
          <a:p>
            <a:pPr lvl="0"/>
            <a:r>
              <a:rPr lang="en-IN" dirty="0"/>
              <a:t>Better tax monitoring.</a:t>
            </a:r>
          </a:p>
          <a:p>
            <a:pPr lvl="0"/>
            <a:r>
              <a:rPr lang="en-IN" dirty="0"/>
              <a:t>Reduced fake invoicing</a:t>
            </a:r>
          </a:p>
          <a:p>
            <a:pPr lvl="0"/>
            <a:r>
              <a:rPr lang="en-IN" dirty="0"/>
              <a:t>Increased tax collection.</a:t>
            </a:r>
          </a:p>
          <a:p>
            <a:pPr lvl="0"/>
            <a:r>
              <a:rPr lang="en-IN" dirty="0"/>
              <a:t>Improved transparency.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25768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99FE6-7536-9257-6001-25E9CB958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Challenges of E-invoicing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F0C614-7E91-F3C7-A909-06A0338EB3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IN" dirty="0"/>
              <a:t>Initial implementation cost.</a:t>
            </a:r>
          </a:p>
          <a:p>
            <a:pPr lvl="0"/>
            <a:r>
              <a:rPr lang="en-IN" dirty="0"/>
              <a:t>Software integration issues</a:t>
            </a:r>
          </a:p>
          <a:p>
            <a:pPr lvl="0"/>
            <a:r>
              <a:rPr lang="en-IN" dirty="0"/>
              <a:t>Internet dependency.</a:t>
            </a:r>
          </a:p>
          <a:p>
            <a:pPr lvl="0"/>
            <a:r>
              <a:rPr lang="en-IN" dirty="0"/>
              <a:t>Employee training requirements.</a:t>
            </a:r>
          </a:p>
          <a:p>
            <a:pPr lvl="0"/>
            <a:r>
              <a:rPr lang="en-IN" dirty="0"/>
              <a:t>Cybersecurity concerns.</a:t>
            </a:r>
          </a:p>
          <a:p>
            <a:pPr marL="0" indent="0">
              <a:buNone/>
            </a:pPr>
            <a:r>
              <a:rPr lang="en-IN" dirty="0"/>
              <a:t> 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17285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98278-E89E-57E6-9E33-A8BBA19F5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 Way bill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8FCF8B-C2DA-C169-22DA-8B03E70547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An E-way bill is an electronically generated document required for the movement of goods valued above a prescribed limit under the GST law.</a:t>
            </a:r>
          </a:p>
          <a:p>
            <a:r>
              <a:rPr lang="en-IN" dirty="0"/>
              <a:t> </a:t>
            </a:r>
          </a:p>
          <a:p>
            <a:r>
              <a:rPr lang="en-IN" dirty="0"/>
              <a:t>It consists detail of :</a:t>
            </a:r>
          </a:p>
          <a:p>
            <a:pPr lvl="0"/>
            <a:r>
              <a:rPr lang="en-IN" dirty="0"/>
              <a:t>Supplier </a:t>
            </a:r>
          </a:p>
          <a:p>
            <a:pPr lvl="0"/>
            <a:r>
              <a:rPr lang="en-IN" dirty="0"/>
              <a:t>Recipient </a:t>
            </a:r>
          </a:p>
          <a:p>
            <a:pPr lvl="0"/>
            <a:r>
              <a:rPr lang="en-IN" dirty="0"/>
              <a:t>Goods</a:t>
            </a:r>
          </a:p>
          <a:p>
            <a:pPr lvl="0"/>
            <a:r>
              <a:rPr lang="en-IN" dirty="0"/>
              <a:t>Transporter</a:t>
            </a:r>
          </a:p>
          <a:p>
            <a:pPr lvl="0"/>
            <a:r>
              <a:rPr lang="en-IN" dirty="0"/>
              <a:t>Vehicle details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68224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F0968-2CA3-F35D-C01A-F73364B21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Objectives of e-way bill.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23E43-13D2-60B5-C7D2-05FC5574FC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IN" dirty="0"/>
              <a:t>Tracking movement of goods.</a:t>
            </a:r>
          </a:p>
          <a:p>
            <a:pPr lvl="0"/>
            <a:r>
              <a:rPr lang="en-IN" dirty="0"/>
              <a:t>Preventing tax evasion.</a:t>
            </a:r>
          </a:p>
          <a:p>
            <a:pPr lvl="0"/>
            <a:r>
              <a:rPr lang="en-IN" dirty="0"/>
              <a:t>Ensuring transparency.</a:t>
            </a:r>
          </a:p>
          <a:p>
            <a:pPr lvl="0"/>
            <a:r>
              <a:rPr lang="en-IN" dirty="0"/>
              <a:t>Facilitating smooth transportation.</a:t>
            </a:r>
          </a:p>
          <a:p>
            <a:pPr lvl="0"/>
            <a:r>
              <a:rPr lang="en-IN" dirty="0"/>
              <a:t>Reducing checkpoints and delays.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86619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3BC55-4B67-4E98-8E6F-CFEB4BDE1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Components of E-way bill</a:t>
            </a:r>
            <a:br>
              <a:rPr lang="en-IN" dirty="0"/>
            </a:br>
            <a:endParaRPr lang="en-I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553D7C-D9E0-9142-235F-05B82CDFBC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50002" y="1209368"/>
            <a:ext cx="6264350" cy="271709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IN" dirty="0"/>
              <a:t>Contains:</a:t>
            </a:r>
          </a:p>
          <a:p>
            <a:pPr lvl="0"/>
            <a:r>
              <a:rPr lang="en-IN" dirty="0"/>
              <a:t>GSTIN of supplier.</a:t>
            </a:r>
          </a:p>
          <a:p>
            <a:pPr lvl="0"/>
            <a:r>
              <a:rPr lang="en-IN" dirty="0"/>
              <a:t>GSTIN of recipient.</a:t>
            </a:r>
          </a:p>
          <a:p>
            <a:pPr lvl="0"/>
            <a:r>
              <a:rPr lang="en-IN" dirty="0"/>
              <a:t>Invoice number.</a:t>
            </a:r>
          </a:p>
          <a:p>
            <a:pPr lvl="0"/>
            <a:r>
              <a:rPr lang="en-IN" dirty="0"/>
              <a:t>Value of goods.</a:t>
            </a:r>
          </a:p>
          <a:p>
            <a:pPr lvl="0"/>
            <a:r>
              <a:rPr lang="en-IN" dirty="0"/>
              <a:t>HSN code.</a:t>
            </a:r>
          </a:p>
          <a:p>
            <a:pPr lvl="0"/>
            <a:r>
              <a:rPr lang="en-IN" dirty="0"/>
              <a:t>Reason for transportation.</a:t>
            </a:r>
          </a:p>
          <a:p>
            <a:endParaRPr lang="en-IN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8FF364-E11B-5AB2-E549-0B4273DDC8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18653" y="3926458"/>
            <a:ext cx="6264414" cy="897954"/>
          </a:xfrm>
        </p:spPr>
        <p:txBody>
          <a:bodyPr/>
          <a:lstStyle/>
          <a:p>
            <a:r>
              <a:rPr lang="en-IN" dirty="0"/>
              <a:t>Part B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476E08-4070-1B83-DA98-B4A6FF46DD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18447" y="4569530"/>
            <a:ext cx="6265588" cy="216556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IN" dirty="0"/>
              <a:t>Contains</a:t>
            </a:r>
          </a:p>
          <a:p>
            <a:pPr lvl="0"/>
            <a:r>
              <a:rPr lang="en-IN" dirty="0"/>
              <a:t>Vehicle number.</a:t>
            </a:r>
          </a:p>
          <a:p>
            <a:pPr lvl="0"/>
            <a:r>
              <a:rPr lang="en-IN" dirty="0"/>
              <a:t>Transport document details.</a:t>
            </a:r>
          </a:p>
          <a:p>
            <a:endParaRPr lang="en-IN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3145DA39-02DB-7F29-9AFD-CDB8FAB843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23792" y="566297"/>
            <a:ext cx="6265863" cy="820051"/>
          </a:xfrm>
        </p:spPr>
        <p:txBody>
          <a:bodyPr>
            <a:normAutofit fontScale="92500" lnSpcReduction="10000"/>
          </a:bodyPr>
          <a:lstStyle/>
          <a:p>
            <a:r>
              <a:rPr lang="en-IN" dirty="0"/>
              <a:t> </a:t>
            </a:r>
          </a:p>
          <a:p>
            <a:r>
              <a:rPr lang="en-IN" dirty="0"/>
              <a:t>Part A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08268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FD008-A8E2-3E6D-AB40-3E28EA50C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Generation of E-way bill: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8440D5-F20F-0AF1-7F72-85E4BFBAFC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                                Login to E-way bill portal.</a:t>
            </a:r>
          </a:p>
          <a:p>
            <a:pPr marL="0" indent="0">
              <a:buNone/>
            </a:pPr>
            <a:r>
              <a:rPr lang="en-IN" dirty="0"/>
              <a:t>                                            </a:t>
            </a:r>
          </a:p>
          <a:p>
            <a:pPr marL="0" indent="0">
              <a:buNone/>
            </a:pPr>
            <a:r>
              <a:rPr lang="en-IN" dirty="0"/>
              <a:t>                           Enter invoices details in Part A.</a:t>
            </a:r>
          </a:p>
          <a:p>
            <a:endParaRPr lang="en-IN" dirty="0"/>
          </a:p>
          <a:p>
            <a:pPr marL="0" indent="0">
              <a:buNone/>
            </a:pPr>
            <a:r>
              <a:rPr lang="en-IN" dirty="0"/>
              <a:t>             Enter transporter and vehicle details in Part B.</a:t>
            </a:r>
          </a:p>
          <a:p>
            <a:endParaRPr lang="en-IN" dirty="0"/>
          </a:p>
          <a:p>
            <a:pPr marL="0" indent="0">
              <a:buNone/>
            </a:pPr>
            <a:r>
              <a:rPr lang="en-IN" dirty="0"/>
              <a:t>                                 Submit information.</a:t>
            </a:r>
            <a:br>
              <a:rPr lang="en-IN" dirty="0"/>
            </a:br>
            <a:endParaRPr lang="en-IN" dirty="0"/>
          </a:p>
          <a:p>
            <a:pPr marL="0" indent="0">
              <a:buNone/>
            </a:pPr>
            <a:r>
              <a:rPr lang="en-IN" dirty="0"/>
              <a:t>            Unique E-way bill number (EBN)  is generated.</a:t>
            </a: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EB3138C8-54F2-17D8-3B7E-9A866D2699F7}"/>
              </a:ext>
            </a:extLst>
          </p:cNvPr>
          <p:cNvSpPr/>
          <p:nvPr/>
        </p:nvSpPr>
        <p:spPr>
          <a:xfrm>
            <a:off x="8161060" y="1976284"/>
            <a:ext cx="196646" cy="50144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258E3022-6A69-337F-C0B3-4AB339A549F5}"/>
              </a:ext>
            </a:extLst>
          </p:cNvPr>
          <p:cNvSpPr/>
          <p:nvPr/>
        </p:nvSpPr>
        <p:spPr>
          <a:xfrm flipH="1">
            <a:off x="8141396" y="2826775"/>
            <a:ext cx="196646" cy="50144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3DFE2F0F-9357-D4C0-990E-D6C364AB1746}"/>
              </a:ext>
            </a:extLst>
          </p:cNvPr>
          <p:cNvSpPr/>
          <p:nvPr/>
        </p:nvSpPr>
        <p:spPr>
          <a:xfrm>
            <a:off x="8141396" y="3763323"/>
            <a:ext cx="196646" cy="50144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2F3727B8-B9C0-38FB-0E16-C1016940EAE7}"/>
              </a:ext>
            </a:extLst>
          </p:cNvPr>
          <p:cNvSpPr/>
          <p:nvPr/>
        </p:nvSpPr>
        <p:spPr>
          <a:xfrm>
            <a:off x="8161060" y="4555644"/>
            <a:ext cx="196646" cy="50144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4323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4A8BF-42FC-D5AF-21A3-30E234690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2E9BA-4784-5816-B2CA-461B36E4A2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E-Invoicing and the E-Way Bill system have significantly improved the efficiency, transparency, and compliance of the GST framework. E-Invoicing ensures standardized invoice generation, minimizes errors, and enables real-time reporting, while the E-Way Bill system simplifies the tracking of goods during transportation and helps prevent tax evasion. </a:t>
            </a:r>
            <a:r>
              <a:rPr lang="en-IN"/>
              <a:t>Together, these digital initiatives reduce paperwork, save time, enhance business operations, and promote a more transparent tax system.</a:t>
            </a:r>
          </a:p>
        </p:txBody>
      </p:sp>
    </p:spTree>
    <p:extLst>
      <p:ext uri="{BB962C8B-B14F-4D97-AF65-F5344CB8AC3E}">
        <p14:creationId xmlns:p14="http://schemas.microsoft.com/office/powerpoint/2010/main" val="3566465054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10B6F4"/>
      </a:accent1>
      <a:accent2>
        <a:srgbClr val="3C78C3"/>
      </a:accent2>
      <a:accent3>
        <a:srgbClr val="9F52D0"/>
      </a:accent3>
      <a:accent4>
        <a:srgbClr val="D64198"/>
      </a:accent4>
      <a:accent5>
        <a:srgbClr val="DA2228"/>
      </a:accent5>
      <a:accent6>
        <a:srgbClr val="F18318"/>
      </a:accent6>
      <a:hlink>
        <a:srgbClr val="38DDEC"/>
      </a:hlink>
      <a:folHlink>
        <a:srgbClr val="A8DEE8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C0CB9708-C445-4049-9D7F-4C8684E69AF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TM16401371[[fn=Atlas]]</Template>
  <TotalTime>33</TotalTime>
  <Words>444</Words>
  <Application>Microsoft Office PowerPoint</Application>
  <PresentationFormat>Widescreen</PresentationFormat>
  <Paragraphs>84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Calibri Light</vt:lpstr>
      <vt:lpstr>Rockwell</vt:lpstr>
      <vt:lpstr>Wingdings</vt:lpstr>
      <vt:lpstr>Atlas</vt:lpstr>
      <vt:lpstr>Meaning of  E - invoicing</vt:lpstr>
      <vt:lpstr>Objectives of E-invoicing </vt:lpstr>
      <vt:lpstr>Process of E-invoicing</vt:lpstr>
      <vt:lpstr>Benefits of E-invoicing </vt:lpstr>
      <vt:lpstr>Challenges of E-invoicing </vt:lpstr>
      <vt:lpstr>E Way bill</vt:lpstr>
      <vt:lpstr>Objectives of e-way bill. </vt:lpstr>
      <vt:lpstr>Components of E-way bill </vt:lpstr>
      <vt:lpstr>Generation of E-way bill: 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saif siddiqui</dc:creator>
  <cp:lastModifiedBy>saif siddiqui</cp:lastModifiedBy>
  <cp:revision>2</cp:revision>
  <dcterms:created xsi:type="dcterms:W3CDTF">2026-06-18T17:44:24Z</dcterms:created>
  <dcterms:modified xsi:type="dcterms:W3CDTF">2026-07-04T11:18:45Z</dcterms:modified>
</cp:coreProperties>
</file>